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9" r:id="rId2"/>
    <p:sldId id="290" r:id="rId3"/>
    <p:sldId id="257" r:id="rId4"/>
    <p:sldId id="258" r:id="rId5"/>
    <p:sldId id="259" r:id="rId6"/>
    <p:sldId id="260" r:id="rId7"/>
    <p:sldId id="291" r:id="rId8"/>
    <p:sldId id="358" r:id="rId9"/>
    <p:sldId id="363" r:id="rId10"/>
    <p:sldId id="364" r:id="rId11"/>
    <p:sldId id="366" r:id="rId12"/>
    <p:sldId id="317" r:id="rId13"/>
    <p:sldId id="288" r:id="rId14"/>
    <p:sldId id="636" r:id="rId15"/>
    <p:sldId id="639" r:id="rId16"/>
    <p:sldId id="640" r:id="rId17"/>
    <p:sldId id="641" r:id="rId18"/>
    <p:sldId id="670" r:id="rId19"/>
    <p:sldId id="642" r:id="rId20"/>
    <p:sldId id="643" r:id="rId21"/>
    <p:sldId id="654" r:id="rId22"/>
    <p:sldId id="456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230" autoAdjust="0"/>
  </p:normalViewPr>
  <p:slideViewPr>
    <p:cSldViewPr snapToGrid="0">
      <p:cViewPr varScale="1">
        <p:scale>
          <a:sx n="62" d="100"/>
          <a:sy n="62" d="100"/>
        </p:scale>
        <p:origin x="148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7479B-C42F-4FB0-9188-C99A8673052C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21D01-0918-4493-9D41-93AC4194CC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57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>
            <a:extLst>
              <a:ext uri="{FF2B5EF4-FFF2-40B4-BE49-F238E27FC236}">
                <a16:creationId xmlns:a16="http://schemas.microsoft.com/office/drawing/2014/main" id="{D4C2FE34-2213-4301-9471-EC736116AD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Tijdelijke aanduiding voor notities 2">
            <a:extLst>
              <a:ext uri="{FF2B5EF4-FFF2-40B4-BE49-F238E27FC236}">
                <a16:creationId xmlns:a16="http://schemas.microsoft.com/office/drawing/2014/main" id="{A3B2D87A-8B4C-4171-9C74-8E4C4FFE0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Verdringingskruising</a:t>
            </a:r>
          </a:p>
          <a:p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Tijdelijke aanduiding voor dianummer 3">
            <a:extLst>
              <a:ext uri="{FF2B5EF4-FFF2-40B4-BE49-F238E27FC236}">
                <a16:creationId xmlns:a16="http://schemas.microsoft.com/office/drawing/2014/main" id="{DAE0767A-4A17-4A7B-BD03-2225FBA9EA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3643B6-0675-47F7-AA1A-11DEF7A9E6AA}" type="slidenum">
              <a:rPr lang="en-US" altLang="nl-NL" smtClean="0"/>
              <a:pPr/>
              <a:t>9</a:t>
            </a:fld>
            <a:endParaRPr lang="en-US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100/35 = 2,85 </a:t>
            </a:r>
          </a:p>
          <a:p>
            <a:r>
              <a:rPr lang="nl-NL" dirty="0"/>
              <a:t>2,85+2 = 4,85 jaar alles vervangen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E50FB-94F9-4BEE-933C-D2AC5D210B40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75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Laag: 50 / 12 = 4,2 jaar</a:t>
            </a:r>
          </a:p>
          <a:p>
            <a:r>
              <a:rPr lang="nl-NL" dirty="0"/>
              <a:t>Gem: 56 / 12 = 4,7 jaar</a:t>
            </a:r>
          </a:p>
          <a:p>
            <a:r>
              <a:rPr lang="nl-NL" dirty="0"/>
              <a:t>Hoog: 67/12 = 5,6 jaar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E50FB-94F9-4BEE-933C-D2AC5D210B40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2544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Rotatiekruising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67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Veredeling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627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Bij afvoer:</a:t>
            </a:r>
            <a:br>
              <a:rPr lang="da-DK" dirty="0"/>
            </a:br>
            <a:r>
              <a:rPr lang="da-DK" dirty="0"/>
              <a:t>year kg milk % fat % protein kg fat kg protein fat + protein</a:t>
            </a:r>
          </a:p>
          <a:p>
            <a:r>
              <a:rPr lang="da-DK" dirty="0"/>
              <a:t> 2024 38.283 4,40 3,58 1.684 1.369 3.053 </a:t>
            </a:r>
            <a:br>
              <a:rPr lang="da-DK" dirty="0"/>
            </a:br>
            <a:br>
              <a:rPr lang="da-DK" dirty="0"/>
            </a:br>
            <a:endParaRPr lang="da-DK" dirty="0"/>
          </a:p>
          <a:p>
            <a:endParaRPr lang="da-DK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E50FB-94F9-4BEE-933C-D2AC5D210B4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42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Dat we meer zijn gaan melken</a:t>
            </a:r>
          </a:p>
          <a:p>
            <a:r>
              <a:rPr lang="nl-NL" dirty="0"/>
              <a:t>Maar de levensduur na genoeg het zelfde bleef, dus </a:t>
            </a:r>
            <a:r>
              <a:rPr lang="nl-NL" dirty="0" err="1"/>
              <a:t>nauwelijk</a:t>
            </a:r>
            <a:r>
              <a:rPr lang="nl-NL" dirty="0"/>
              <a:t> gestegen in aantal dagen</a:t>
            </a:r>
          </a:p>
          <a:p>
            <a:r>
              <a:rPr lang="nl-NL" dirty="0"/>
              <a:t>Maar meer melk per dag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E50FB-94F9-4BEE-933C-D2AC5D210B4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190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Dat je in intensieve gebieden ziet dat de productie per koe hoog kan zijn maar de levensproductie </a:t>
            </a:r>
            <a:r>
              <a:rPr lang="nl-NL" dirty="0" err="1"/>
              <a:t>aanw</a:t>
            </a:r>
            <a:r>
              <a:rPr lang="nl-NL" dirty="0"/>
              <a:t> lager is dan gemiddeld. De </a:t>
            </a:r>
            <a:r>
              <a:rPr lang="nl-NL" dirty="0" err="1"/>
              <a:t>levensproduc</a:t>
            </a:r>
            <a:r>
              <a:rPr lang="nl-NL" dirty="0"/>
              <a:t> </a:t>
            </a:r>
            <a:r>
              <a:rPr lang="nl-NL" dirty="0" err="1"/>
              <a:t>aanw</a:t>
            </a:r>
            <a:r>
              <a:rPr lang="nl-NL" dirty="0"/>
              <a:t> is in het groen hoger in gebieden waar ze veel buiten lopen, zoals </a:t>
            </a:r>
            <a:r>
              <a:rPr lang="nl-NL" dirty="0" err="1"/>
              <a:t>utrecht</a:t>
            </a:r>
            <a:r>
              <a:rPr lang="nl-NL" dirty="0"/>
              <a:t> zuid </a:t>
            </a:r>
            <a:r>
              <a:rPr lang="nl-NL" dirty="0" err="1"/>
              <a:t>holland</a:t>
            </a:r>
            <a:r>
              <a:rPr lang="nl-NL" dirty="0"/>
              <a:t> en noord </a:t>
            </a:r>
            <a:r>
              <a:rPr lang="nl-NL" dirty="0" err="1"/>
              <a:t>holland</a:t>
            </a:r>
            <a:r>
              <a:rPr lang="nl-NL" dirty="0"/>
              <a:t>. Noord Holland heeft en een lange levensproductie en gemiddeld in melk.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E50FB-94F9-4BEE-933C-D2AC5D210B40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577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Groei kost energie</a:t>
            </a:r>
          </a:p>
          <a:p>
            <a:r>
              <a:rPr lang="nl-NL" dirty="0"/>
              <a:t>Lager in liters, oudere koeien hebben hogere piekproductie en </a:t>
            </a:r>
            <a:r>
              <a:rPr lang="nl-NL" dirty="0" err="1"/>
              <a:t>persisitenter</a:t>
            </a:r>
            <a:endParaRPr lang="nl-NL" dirty="0"/>
          </a:p>
          <a:p>
            <a:r>
              <a:rPr lang="nl-NL" dirty="0"/>
              <a:t>Minder </a:t>
            </a:r>
            <a:r>
              <a:rPr lang="nl-NL" dirty="0" err="1"/>
              <a:t>penscapaciteit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21D01-0918-4493-9D41-93AC4194CC8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010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E50FB-94F9-4BEE-933C-D2AC5D210B40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725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709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56143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55427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118848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5274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58514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98331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31542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2181720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884223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442075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029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37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4900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47342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4586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9259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4610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68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442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5835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814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288511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17467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6985D2-914D-816B-5917-A590F8B1E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B0CDF3-B31D-B98C-931F-62EBF2A91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B0B3B9-63DE-FE74-9899-57622DA0F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EA37BF-2D72-6990-3F1F-5713F7ED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B9A53E-52E4-37F4-EF10-15358A2D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465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239185" y="1285860"/>
            <a:ext cx="11713633" cy="516732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1483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tandaarddia Vala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762002" y="1857376"/>
            <a:ext cx="10572751" cy="43576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0" y="6492876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F9231DE-2895-49AB-A55F-A05D48F143F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6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74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660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100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07212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51224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5050CDEF-212B-469C-AB5F-32F5C26F95B7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D632AA44-338C-4FD6-884F-F5DA39C36943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898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R3Fzf9XCMw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crv4all.nl/veemanag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f2FAkxLBOpg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DD636-8EEB-DFB2-D9B1-F3FA198DE3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Vakdag</a:t>
            </a:r>
            <a:r>
              <a:rPr lang="nl-NL" dirty="0"/>
              <a:t> 4 februari 2026</a:t>
            </a:r>
          </a:p>
        </p:txBody>
      </p:sp>
    </p:spTree>
    <p:extLst>
      <p:ext uri="{BB962C8B-B14F-4D97-AF65-F5344CB8AC3E}">
        <p14:creationId xmlns:p14="http://schemas.microsoft.com/office/powerpoint/2010/main" val="328580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>
            <a:extLst>
              <a:ext uri="{FF2B5EF4-FFF2-40B4-BE49-F238E27FC236}">
                <a16:creationId xmlns:a16="http://schemas.microsoft.com/office/drawing/2014/main" id="{862739A6-9A83-46DC-A6B0-79AB946CD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endParaRPr lang="en-US"/>
          </a:p>
        </p:txBody>
      </p:sp>
      <p:pic>
        <p:nvPicPr>
          <p:cNvPr id="37891" name="Afbeelding 3">
            <a:extLst>
              <a:ext uri="{FF2B5EF4-FFF2-40B4-BE49-F238E27FC236}">
                <a16:creationId xmlns:a16="http://schemas.microsoft.com/office/drawing/2014/main" id="{3BACBBA2-16B8-454A-96D7-28AD12754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3149" y="908720"/>
            <a:ext cx="8189203" cy="522061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Slide Number Placeholder 3">
            <a:extLst>
              <a:ext uri="{FF2B5EF4-FFF2-40B4-BE49-F238E27FC236}">
                <a16:creationId xmlns:a16="http://schemas.microsoft.com/office/drawing/2014/main" id="{0B183423-4340-4ADD-BC32-AC1657B79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324600"/>
            <a:ext cx="312738" cy="2159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09D4C6F6-B7E8-4642-99E7-D6566FFE0B2D}" type="slidenum">
              <a:rPr lang="en-US" altLang="nl-NL" smtClean="0"/>
              <a:pPr>
                <a:spcAft>
                  <a:spcPts val="600"/>
                </a:spcAft>
                <a:defRPr/>
              </a:pPr>
              <a:t>10</a:t>
            </a:fld>
            <a:endParaRPr lang="en-US" altLang="nl-NL"/>
          </a:p>
        </p:txBody>
      </p:sp>
      <p:sp>
        <p:nvSpPr>
          <p:cNvPr id="37890" name="Tijdelijke aanduiding voor dianummer 1">
            <a:extLst>
              <a:ext uri="{FF2B5EF4-FFF2-40B4-BE49-F238E27FC236}">
                <a16:creationId xmlns:a16="http://schemas.microsoft.com/office/drawing/2014/main" id="{7787CF5D-165F-4F5F-AB29-0D0450DEF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7325831C-987C-435D-899B-70FECD36EF18}" type="slidenum">
              <a:rPr lang="en-US" altLang="nl-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10</a:t>
            </a:fld>
            <a:endParaRPr lang="en-US" altLang="nl-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>
            <a:extLst>
              <a:ext uri="{FF2B5EF4-FFF2-40B4-BE49-F238E27FC236}">
                <a16:creationId xmlns:a16="http://schemas.microsoft.com/office/drawing/2014/main" id="{BD3385E6-4401-437A-A4EE-5E8EA2128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107613" cy="1160462"/>
          </a:xfrm>
        </p:spPr>
        <p:txBody>
          <a:bodyPr/>
          <a:lstStyle/>
          <a:p>
            <a:endParaRPr lang="en-US"/>
          </a:p>
        </p:txBody>
      </p:sp>
      <p:pic>
        <p:nvPicPr>
          <p:cNvPr id="39939" name="Afbeelding 3">
            <a:extLst>
              <a:ext uri="{FF2B5EF4-FFF2-40B4-BE49-F238E27FC236}">
                <a16:creationId xmlns:a16="http://schemas.microsoft.com/office/drawing/2014/main" id="{93AD84EB-5A77-472E-A9A2-441F8D70C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9497" y="335700"/>
            <a:ext cx="7333718" cy="57936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Slide Number Placeholder 3">
            <a:extLst>
              <a:ext uri="{FF2B5EF4-FFF2-40B4-BE49-F238E27FC236}">
                <a16:creationId xmlns:a16="http://schemas.microsoft.com/office/drawing/2014/main" id="{E9A4DB3E-0EC0-4D13-B52A-DF32F8BE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324600"/>
            <a:ext cx="312738" cy="2159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7E184958-C6B8-4BF2-8EE4-00C9BC84080A}" type="slidenum">
              <a:rPr lang="en-US" altLang="nl-NL" smtClean="0"/>
              <a:pPr>
                <a:spcAft>
                  <a:spcPts val="600"/>
                </a:spcAft>
                <a:defRPr/>
              </a:pPr>
              <a:t>11</a:t>
            </a:fld>
            <a:endParaRPr lang="en-US" altLang="nl-NL"/>
          </a:p>
        </p:txBody>
      </p:sp>
      <p:sp>
        <p:nvSpPr>
          <p:cNvPr id="39938" name="Tijdelijke aanduiding voor dianummer 1">
            <a:extLst>
              <a:ext uri="{FF2B5EF4-FFF2-40B4-BE49-F238E27FC236}">
                <a16:creationId xmlns:a16="http://schemas.microsoft.com/office/drawing/2014/main" id="{B95F4F5A-50A0-4401-8BE2-93EF2986C8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6021CA82-6A37-4F4E-BA92-C0F6140B009E}" type="slidenum">
              <a:rPr lang="en-US" altLang="nl-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11</a:t>
            </a:fld>
            <a:endParaRPr lang="en-US" altLang="nl-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68FB7-E5C1-6904-28C9-15D96B234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Levensduur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853A4D6-8744-2DA0-0F79-B7F0FBF8A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574" y="1709738"/>
            <a:ext cx="785885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50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>
            <a:extLst>
              <a:ext uri="{FF2B5EF4-FFF2-40B4-BE49-F238E27FC236}">
                <a16:creationId xmlns:a16="http://schemas.microsoft.com/office/drawing/2014/main" id="{9FC3BD35-B481-41AC-B13F-4125FA7F7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16" y="333375"/>
            <a:ext cx="9381973" cy="647700"/>
          </a:xfrm>
        </p:spPr>
        <p:txBody>
          <a:bodyPr/>
          <a:lstStyle/>
          <a:p>
            <a:r>
              <a:rPr lang="nl-NL" altLang="nl-NL" dirty="0"/>
              <a:t>Video belang van levensduur</a:t>
            </a:r>
          </a:p>
        </p:txBody>
      </p:sp>
      <p:pic>
        <p:nvPicPr>
          <p:cNvPr id="5" name="Onlinemedia 4" title="Fokken voor levensduur - www.melkvee.nl">
            <a:hlinkClick r:id="" action="ppaction://media"/>
            <a:extLst>
              <a:ext uri="{FF2B5EF4-FFF2-40B4-BE49-F238E27FC236}">
                <a16:creationId xmlns:a16="http://schemas.microsoft.com/office/drawing/2014/main" id="{0ECE3ADE-EB89-4777-BB64-5F399425612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4114" y="1465263"/>
            <a:ext cx="8994775" cy="5059362"/>
          </a:xfrm>
        </p:spPr>
      </p:pic>
      <p:sp>
        <p:nvSpPr>
          <p:cNvPr id="49156" name="Tijdelijke aanduiding voor dianummer 3">
            <a:extLst>
              <a:ext uri="{FF2B5EF4-FFF2-40B4-BE49-F238E27FC236}">
                <a16:creationId xmlns:a16="http://schemas.microsoft.com/office/drawing/2014/main" id="{AF0674CC-D3B6-4426-93D9-67B155246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D3CA8E-0CD3-457E-892E-BF3B0527B975}" type="slidenum">
              <a:rPr lang="en-US" altLang="nl-NL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nl-N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200" b="0" dirty="0"/>
              <a:t>Hoe meten we duurzaamheid?</a:t>
            </a:r>
            <a:endParaRPr lang="en-US" sz="3200" b="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0716" y="2675208"/>
            <a:ext cx="8929718" cy="1293270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sz="32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nl-NL" sz="32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nl-NL" sz="32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nl-NL" sz="32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nl-NL" sz="32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nl-NL" sz="32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nl-NL" sz="32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nl-NL" sz="3200" dirty="0">
                <a:solidFill>
                  <a:prstClr val="black"/>
                </a:solidFill>
              </a:rPr>
              <a:t>Wat is de gemiddelde levensduur/productie in Nederland? Zoek dit op </a:t>
            </a:r>
            <a:r>
              <a:rPr lang="nl-NL" sz="3200" dirty="0" err="1">
                <a:solidFill>
                  <a:prstClr val="black"/>
                </a:solidFill>
              </a:rPr>
              <a:t>op</a:t>
            </a:r>
            <a:r>
              <a:rPr lang="nl-NL" sz="3200" dirty="0">
                <a:solidFill>
                  <a:prstClr val="black"/>
                </a:solidFill>
              </a:rPr>
              <a:t> de site van CRV.</a:t>
            </a:r>
          </a:p>
        </p:txBody>
      </p:sp>
      <p:sp>
        <p:nvSpPr>
          <p:cNvPr id="12" name="Ovaal 11"/>
          <p:cNvSpPr/>
          <p:nvPr/>
        </p:nvSpPr>
        <p:spPr>
          <a:xfrm>
            <a:off x="5415914" y="3281492"/>
            <a:ext cx="424068" cy="2649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al 13"/>
          <p:cNvSpPr/>
          <p:nvPr/>
        </p:nvSpPr>
        <p:spPr>
          <a:xfrm>
            <a:off x="7177836" y="3281493"/>
            <a:ext cx="716648" cy="286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al 10"/>
          <p:cNvSpPr/>
          <p:nvPr/>
        </p:nvSpPr>
        <p:spPr>
          <a:xfrm>
            <a:off x="7221609" y="3568381"/>
            <a:ext cx="720080" cy="2298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al 16"/>
          <p:cNvSpPr/>
          <p:nvPr/>
        </p:nvSpPr>
        <p:spPr>
          <a:xfrm>
            <a:off x="5447928" y="3546399"/>
            <a:ext cx="360040" cy="2518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al 8"/>
          <p:cNvSpPr/>
          <p:nvPr/>
        </p:nvSpPr>
        <p:spPr>
          <a:xfrm>
            <a:off x="4930852" y="3311935"/>
            <a:ext cx="407245" cy="2344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al 12"/>
          <p:cNvSpPr/>
          <p:nvPr/>
        </p:nvSpPr>
        <p:spPr>
          <a:xfrm>
            <a:off x="4906067" y="3546399"/>
            <a:ext cx="494656" cy="2725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1" grpId="0" animBg="1"/>
      <p:bldP spid="17" grpId="0" animBg="1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Levensduur in de tijd?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6" y="1312526"/>
            <a:ext cx="8427159" cy="486815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589963" y="148426"/>
            <a:ext cx="7779086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-Wat zien jullie in de grafiek?</a:t>
            </a:r>
          </a:p>
          <a:p>
            <a:r>
              <a:rPr lang="nl-NL" sz="2000" dirty="0">
                <a:solidFill>
                  <a:srgbClr val="FF0000"/>
                </a:solidFill>
              </a:rPr>
              <a:t>-Productie (rode lijn) </a:t>
            </a:r>
            <a:r>
              <a:rPr lang="nl-NL" sz="2000" dirty="0">
                <a:solidFill>
                  <a:srgbClr val="FF0000"/>
                </a:solidFill>
                <a:sym typeface="Wingdings" panose="05000000000000000000" pitchFamily="2" charset="2"/>
              </a:rPr>
              <a:t> verklaring?</a:t>
            </a:r>
            <a:endParaRPr lang="nl-NL" sz="2000" dirty="0">
              <a:solidFill>
                <a:srgbClr val="FF0000"/>
              </a:solidFill>
            </a:endParaRPr>
          </a:p>
          <a:p>
            <a:r>
              <a:rPr lang="nl-NL" sz="2000" dirty="0">
                <a:solidFill>
                  <a:srgbClr val="FF0000"/>
                </a:solidFill>
              </a:rPr>
              <a:t>-Levensduur (blauwe lijn) </a:t>
            </a:r>
            <a:r>
              <a:rPr lang="nl-NL" sz="2000" dirty="0">
                <a:solidFill>
                  <a:srgbClr val="FF0000"/>
                </a:solidFill>
                <a:sym typeface="Wingdings" panose="05000000000000000000" pitchFamily="2" charset="2"/>
              </a:rPr>
              <a:t> Verklaring?</a:t>
            </a:r>
            <a:endParaRPr lang="nl-N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3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 per provincie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3470" y="1916832"/>
            <a:ext cx="8425061" cy="486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jdelijke aanduiding voor tekst 4"/>
          <p:cNvSpPr txBox="1">
            <a:spLocks noGrp="1"/>
          </p:cNvSpPr>
          <p:nvPr>
            <p:ph type="body" sz="quarter" idx="11"/>
          </p:nvPr>
        </p:nvSpPr>
        <p:spPr>
          <a:xfrm>
            <a:off x="1883470" y="1228718"/>
            <a:ext cx="8665575" cy="61555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sz="2000" dirty="0">
                <a:solidFill>
                  <a:srgbClr val="FF0000"/>
                </a:solidFill>
              </a:rPr>
              <a:t>Wat zien jullie in de grafiek?</a:t>
            </a:r>
          </a:p>
          <a:p>
            <a:pPr algn="ctr">
              <a:buFontTx/>
              <a:buChar char="-"/>
            </a:pPr>
            <a:r>
              <a:rPr lang="nl-NL" sz="2000" dirty="0">
                <a:solidFill>
                  <a:srgbClr val="FF0000"/>
                </a:solidFill>
              </a:rPr>
              <a:t>Welke provincies</a:t>
            </a:r>
            <a:r>
              <a:rPr lang="nl-NL" sz="2000" dirty="0">
                <a:solidFill>
                  <a:srgbClr val="FF0000"/>
                </a:solidFill>
                <a:sym typeface="Wingdings" panose="05000000000000000000" pitchFamily="2" charset="2"/>
              </a:rPr>
              <a:t> verklaring?</a:t>
            </a:r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2778818" y="2553230"/>
            <a:ext cx="5616624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V="1">
            <a:off x="2901459" y="2764279"/>
            <a:ext cx="5616624" cy="158417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>
            <a:off x="2771819" y="2605028"/>
            <a:ext cx="5600063" cy="153237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1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 zit je aan de top?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68" y="1209270"/>
            <a:ext cx="8590008" cy="481016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552483" y="1353325"/>
            <a:ext cx="4336024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i="1" dirty="0"/>
              <a:t>Waarom is een vaars minder efficiënt dan een oudere koe?</a:t>
            </a:r>
          </a:p>
        </p:txBody>
      </p:sp>
    </p:spTree>
    <p:extLst>
      <p:ext uri="{BB962C8B-B14F-4D97-AF65-F5344CB8AC3E}">
        <p14:creationId xmlns:p14="http://schemas.microsoft.com/office/powerpoint/2010/main" val="106732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% afvoer vaarzen</a:t>
            </a:r>
            <a:endParaRPr lang="de-CH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22207" t="38640" r="22039" b="33641"/>
          <a:stretch/>
        </p:blipFill>
        <p:spPr>
          <a:xfrm>
            <a:off x="1991544" y="2204864"/>
            <a:ext cx="8496944" cy="237626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617849" y="4581128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14%</a:t>
            </a:r>
          </a:p>
        </p:txBody>
      </p:sp>
      <p:sp>
        <p:nvSpPr>
          <p:cNvPr id="6" name="Rechthoek 5"/>
          <p:cNvSpPr/>
          <p:nvPr/>
        </p:nvSpPr>
        <p:spPr>
          <a:xfrm>
            <a:off x="4346041" y="4581128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19%</a:t>
            </a:r>
          </a:p>
        </p:txBody>
      </p:sp>
      <p:sp>
        <p:nvSpPr>
          <p:cNvPr id="7" name="Rechthoek 6"/>
          <p:cNvSpPr/>
          <p:nvPr/>
        </p:nvSpPr>
        <p:spPr>
          <a:xfrm>
            <a:off x="6073902" y="4586643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22%</a:t>
            </a:r>
          </a:p>
        </p:txBody>
      </p:sp>
      <p:sp>
        <p:nvSpPr>
          <p:cNvPr id="8" name="Rechthoek 7"/>
          <p:cNvSpPr/>
          <p:nvPr/>
        </p:nvSpPr>
        <p:spPr>
          <a:xfrm>
            <a:off x="7801762" y="4581128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17%</a:t>
            </a:r>
          </a:p>
        </p:txBody>
      </p:sp>
      <p:sp>
        <p:nvSpPr>
          <p:cNvPr id="3" name="Rechthoek 2"/>
          <p:cNvSpPr/>
          <p:nvPr/>
        </p:nvSpPr>
        <p:spPr>
          <a:xfrm>
            <a:off x="2423592" y="5455398"/>
            <a:ext cx="7311836" cy="1446550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dirty="0">
                <a:ln w="9525">
                  <a:solidFill>
                    <a:schemeClr val="bg1"/>
                  </a:solidFill>
                  <a:prstDash val="solid"/>
                </a:ln>
              </a:rPr>
              <a:t>Waarom vallen er zoveel vaarzen uit?</a:t>
            </a:r>
          </a:p>
        </p:txBody>
      </p:sp>
    </p:spTree>
    <p:extLst>
      <p:ext uri="{BB962C8B-B14F-4D97-AF65-F5344CB8AC3E}">
        <p14:creationId xmlns:p14="http://schemas.microsoft.com/office/powerpoint/2010/main" val="365891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kstvak 51"/>
          <p:cNvSpPr txBox="1"/>
          <p:nvPr/>
        </p:nvSpPr>
        <p:spPr>
          <a:xfrm>
            <a:off x="6168008" y="1988840"/>
            <a:ext cx="172819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Minder uitval</a:t>
            </a:r>
            <a:endParaRPr lang="en-US" dirty="0"/>
          </a:p>
        </p:txBody>
      </p:sp>
      <p:sp>
        <p:nvSpPr>
          <p:cNvPr id="96" name="Tekstvak 95"/>
          <p:cNvSpPr txBox="1"/>
          <p:nvPr/>
        </p:nvSpPr>
        <p:spPr>
          <a:xfrm>
            <a:off x="6096001" y="2636913"/>
            <a:ext cx="185852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Meer overbodig jongvee</a:t>
            </a:r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1670286" y="874804"/>
            <a:ext cx="1944216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dirty="0" err="1"/>
              <a:t>Duurzaamheids-maatregelen</a:t>
            </a:r>
            <a:endParaRPr lang="nl-NL" sz="2000" dirty="0"/>
          </a:p>
        </p:txBody>
      </p:sp>
      <p:sp>
        <p:nvSpPr>
          <p:cNvPr id="6" name="Tekstvak 5"/>
          <p:cNvSpPr txBox="1"/>
          <p:nvPr/>
        </p:nvSpPr>
        <p:spPr>
          <a:xfrm>
            <a:off x="4223792" y="1052736"/>
            <a:ext cx="115212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Jongvee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671077" y="1781735"/>
            <a:ext cx="194421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Melkvee</a:t>
            </a:r>
          </a:p>
          <a:p>
            <a:pPr algn="ctr"/>
            <a:endParaRPr lang="nl-NL" dirty="0"/>
          </a:p>
        </p:txBody>
      </p:sp>
      <p:cxnSp>
        <p:nvCxnSpPr>
          <p:cNvPr id="9" name="Rechte verbindingslijn met pijl 8"/>
          <p:cNvCxnSpPr>
            <a:stCxn id="5" idx="2"/>
            <a:endCxn id="7" idx="0"/>
          </p:cNvCxnSpPr>
          <p:nvPr/>
        </p:nvCxnSpPr>
        <p:spPr>
          <a:xfrm>
            <a:off x="2642395" y="1582690"/>
            <a:ext cx="791" cy="199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668001" y="2623102"/>
            <a:ext cx="1944216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Betere kwaliteiten Betere gezondheid</a:t>
            </a:r>
          </a:p>
          <a:p>
            <a:pPr algn="ctr"/>
            <a:r>
              <a:rPr lang="nl-NL" dirty="0"/>
              <a:t>Beter welzijn</a:t>
            </a:r>
          </a:p>
        </p:txBody>
      </p:sp>
      <p:cxnSp>
        <p:nvCxnSpPr>
          <p:cNvPr id="13" name="Rechte verbindingslijn met pijl 12"/>
          <p:cNvCxnSpPr>
            <a:endCxn id="12" idx="0"/>
          </p:cNvCxnSpPr>
          <p:nvPr/>
        </p:nvCxnSpPr>
        <p:spPr>
          <a:xfrm>
            <a:off x="2631465" y="2417908"/>
            <a:ext cx="8644" cy="2051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>
            <a:stCxn id="12" idx="2"/>
            <a:endCxn id="15" idx="0"/>
          </p:cNvCxnSpPr>
          <p:nvPr/>
        </p:nvCxnSpPr>
        <p:spPr>
          <a:xfrm flipV="1">
            <a:off x="2640109" y="3758462"/>
            <a:ext cx="10060" cy="3419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1685756" y="3758461"/>
            <a:ext cx="192882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Minder uitval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4223792" y="5805264"/>
            <a:ext cx="208823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Hogere productie</a:t>
            </a:r>
          </a:p>
        </p:txBody>
      </p:sp>
      <p:cxnSp>
        <p:nvCxnSpPr>
          <p:cNvPr id="17" name="Rechte verbindingslijn met pijl 16"/>
          <p:cNvCxnSpPr>
            <a:stCxn id="15" idx="2"/>
            <a:endCxn id="67" idx="0"/>
          </p:cNvCxnSpPr>
          <p:nvPr/>
        </p:nvCxnSpPr>
        <p:spPr>
          <a:xfrm rot="16200000" flipH="1">
            <a:off x="2543601" y="4234361"/>
            <a:ext cx="213388" cy="2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1703512" y="5229200"/>
            <a:ext cx="192882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Hogere gemiddelde leeftijd 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5879976" y="836713"/>
            <a:ext cx="208346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Betere groei </a:t>
            </a:r>
          </a:p>
          <a:p>
            <a:r>
              <a:rPr lang="nl-NL" dirty="0"/>
              <a:t>en ontwikkeling</a:t>
            </a:r>
          </a:p>
          <a:p>
            <a:r>
              <a:rPr lang="nl-NL" dirty="0"/>
              <a:t>Betere gezondheid</a:t>
            </a:r>
          </a:p>
        </p:txBody>
      </p:sp>
      <p:cxnSp>
        <p:nvCxnSpPr>
          <p:cNvPr id="23" name="Rechte verbindingslijn met pijl 22"/>
          <p:cNvCxnSpPr>
            <a:endCxn id="52" idx="0"/>
          </p:cNvCxnSpPr>
          <p:nvPr/>
        </p:nvCxnSpPr>
        <p:spPr>
          <a:xfrm>
            <a:off x="7032104" y="1700808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>
            <a:off x="4223792" y="5229200"/>
            <a:ext cx="207170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Hogere efficiëntie</a:t>
            </a:r>
          </a:p>
        </p:txBody>
      </p:sp>
      <p:cxnSp>
        <p:nvCxnSpPr>
          <p:cNvPr id="35" name="Rechte verbindingslijn met pijl 34"/>
          <p:cNvCxnSpPr>
            <a:stCxn id="15" idx="3"/>
            <a:endCxn id="68" idx="1"/>
          </p:cNvCxnSpPr>
          <p:nvPr/>
        </p:nvCxnSpPr>
        <p:spPr>
          <a:xfrm>
            <a:off x="3614582" y="3943128"/>
            <a:ext cx="609210" cy="8946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/>
          <p:cNvCxnSpPr>
            <a:stCxn id="96" idx="3"/>
          </p:cNvCxnSpPr>
          <p:nvPr/>
        </p:nvCxnSpPr>
        <p:spPr>
          <a:xfrm flipV="1">
            <a:off x="7954528" y="2955852"/>
            <a:ext cx="767715" cy="42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>
            <a:stCxn id="52" idx="2"/>
          </p:cNvCxnSpPr>
          <p:nvPr/>
        </p:nvCxnSpPr>
        <p:spPr>
          <a:xfrm flipH="1">
            <a:off x="7024920" y="2358173"/>
            <a:ext cx="7185" cy="2738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kstvak 67"/>
          <p:cNvSpPr txBox="1"/>
          <p:nvPr/>
        </p:nvSpPr>
        <p:spPr>
          <a:xfrm>
            <a:off x="4223792" y="4653136"/>
            <a:ext cx="207170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Minder vervanging</a:t>
            </a:r>
          </a:p>
        </p:txBody>
      </p:sp>
      <p:cxnSp>
        <p:nvCxnSpPr>
          <p:cNvPr id="74" name="Rechte verbindingslijn met pijl 73"/>
          <p:cNvCxnSpPr>
            <a:stCxn id="67" idx="3"/>
            <a:endCxn id="32" idx="1"/>
          </p:cNvCxnSpPr>
          <p:nvPr/>
        </p:nvCxnSpPr>
        <p:spPr>
          <a:xfrm>
            <a:off x="3614836" y="4664348"/>
            <a:ext cx="608957" cy="7495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kstvak 87"/>
          <p:cNvSpPr txBox="1"/>
          <p:nvPr/>
        </p:nvSpPr>
        <p:spPr>
          <a:xfrm>
            <a:off x="8688289" y="2420889"/>
            <a:ext cx="170719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Vroege selectie </a:t>
            </a:r>
          </a:p>
          <a:p>
            <a:pPr algn="ctr"/>
            <a:r>
              <a:rPr lang="nl-NL" dirty="0"/>
              <a:t>overbodig jongvee</a:t>
            </a:r>
          </a:p>
        </p:txBody>
      </p:sp>
      <p:cxnSp>
        <p:nvCxnSpPr>
          <p:cNvPr id="103" name="Rechte verbindingslijn met pijl 102"/>
          <p:cNvCxnSpPr>
            <a:stCxn id="12" idx="3"/>
            <a:endCxn id="61" idx="1"/>
          </p:cNvCxnSpPr>
          <p:nvPr/>
        </p:nvCxnSpPr>
        <p:spPr>
          <a:xfrm>
            <a:off x="3612218" y="3361766"/>
            <a:ext cx="611575" cy="10384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echte verbindingslijn met pijl 113"/>
          <p:cNvCxnSpPr>
            <a:stCxn id="19" idx="3"/>
            <a:endCxn id="16" idx="1"/>
          </p:cNvCxnSpPr>
          <p:nvPr/>
        </p:nvCxnSpPr>
        <p:spPr>
          <a:xfrm>
            <a:off x="3632338" y="5690866"/>
            <a:ext cx="591454" cy="2990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8688288" y="1196752"/>
            <a:ext cx="1700966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Snellere genetische </a:t>
            </a:r>
          </a:p>
          <a:p>
            <a:pPr algn="ctr"/>
            <a:r>
              <a:rPr lang="nl-NL" dirty="0"/>
              <a:t>verbetering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4223792" y="4077073"/>
            <a:ext cx="2071702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Minder melkderving</a:t>
            </a:r>
            <a:endParaRPr lang="en-US" dirty="0"/>
          </a:p>
        </p:txBody>
      </p:sp>
      <p:cxnSp>
        <p:nvCxnSpPr>
          <p:cNvPr id="132" name="Rechte verbindingslijn met pijl 131"/>
          <p:cNvCxnSpPr>
            <a:stCxn id="88" idx="0"/>
            <a:endCxn id="49" idx="2"/>
          </p:cNvCxnSpPr>
          <p:nvPr/>
        </p:nvCxnSpPr>
        <p:spPr>
          <a:xfrm flipH="1" flipV="1">
            <a:off x="9538772" y="2120082"/>
            <a:ext cx="3115" cy="3008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Rechte verbindingslijn met pijl 126"/>
          <p:cNvCxnSpPr>
            <a:endCxn id="19" idx="0"/>
          </p:cNvCxnSpPr>
          <p:nvPr/>
        </p:nvCxnSpPr>
        <p:spPr>
          <a:xfrm rot="16200000" flipH="1">
            <a:off x="2548597" y="5109873"/>
            <a:ext cx="231072" cy="75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kstvak 66"/>
          <p:cNvSpPr txBox="1"/>
          <p:nvPr/>
        </p:nvSpPr>
        <p:spPr>
          <a:xfrm>
            <a:off x="1686009" y="4341182"/>
            <a:ext cx="192882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Minder vaarzen in het koppel</a:t>
            </a:r>
          </a:p>
        </p:txBody>
      </p:sp>
      <p:cxnSp>
        <p:nvCxnSpPr>
          <p:cNvPr id="112" name="Rechte verbindingslijn met pijl 111"/>
          <p:cNvCxnSpPr>
            <a:stCxn id="16" idx="0"/>
            <a:endCxn id="32" idx="2"/>
          </p:cNvCxnSpPr>
          <p:nvPr/>
        </p:nvCxnSpPr>
        <p:spPr>
          <a:xfrm flipH="1" flipV="1">
            <a:off x="5259644" y="5598532"/>
            <a:ext cx="8265" cy="2067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kstvak 277"/>
          <p:cNvSpPr txBox="1"/>
          <p:nvPr/>
        </p:nvSpPr>
        <p:spPr>
          <a:xfrm>
            <a:off x="4223792" y="1772817"/>
            <a:ext cx="129614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Betere </a:t>
            </a:r>
          </a:p>
          <a:p>
            <a:r>
              <a:rPr lang="nl-NL" dirty="0"/>
              <a:t>kwaliteiten</a:t>
            </a:r>
          </a:p>
        </p:txBody>
      </p:sp>
      <p:sp>
        <p:nvSpPr>
          <p:cNvPr id="336" name="Tekstvak 335"/>
          <p:cNvSpPr txBox="1"/>
          <p:nvPr/>
        </p:nvSpPr>
        <p:spPr>
          <a:xfrm>
            <a:off x="7680176" y="3938573"/>
            <a:ext cx="2736304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Lagere gezondheidskosten</a:t>
            </a:r>
          </a:p>
        </p:txBody>
      </p:sp>
      <p:sp>
        <p:nvSpPr>
          <p:cNvPr id="65" name="Tekstvak 64"/>
          <p:cNvSpPr txBox="1"/>
          <p:nvPr/>
        </p:nvSpPr>
        <p:spPr>
          <a:xfrm>
            <a:off x="8688288" y="3645024"/>
            <a:ext cx="172819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Minder arbeid</a:t>
            </a:r>
          </a:p>
        </p:txBody>
      </p:sp>
      <p:sp>
        <p:nvSpPr>
          <p:cNvPr id="66" name="Tekstvak 65"/>
          <p:cNvSpPr txBox="1"/>
          <p:nvPr/>
        </p:nvSpPr>
        <p:spPr>
          <a:xfrm>
            <a:off x="4223792" y="3501008"/>
            <a:ext cx="207170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Minder problemen</a:t>
            </a:r>
          </a:p>
        </p:txBody>
      </p:sp>
      <p:cxnSp>
        <p:nvCxnSpPr>
          <p:cNvPr id="69" name="Rechte verbindingslijn met pijl 68"/>
          <p:cNvCxnSpPr>
            <a:stCxn id="12" idx="3"/>
            <a:endCxn id="66" idx="1"/>
          </p:cNvCxnSpPr>
          <p:nvPr/>
        </p:nvCxnSpPr>
        <p:spPr>
          <a:xfrm>
            <a:off x="3612218" y="3361766"/>
            <a:ext cx="611575" cy="3239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kstvak 122"/>
          <p:cNvSpPr txBox="1"/>
          <p:nvPr/>
        </p:nvSpPr>
        <p:spPr>
          <a:xfrm>
            <a:off x="8184232" y="4509121"/>
            <a:ext cx="2232248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Meer melkopbrengst</a:t>
            </a:r>
          </a:p>
        </p:txBody>
      </p:sp>
      <p:sp>
        <p:nvSpPr>
          <p:cNvPr id="133" name="Tekstvak 132"/>
          <p:cNvSpPr txBox="1"/>
          <p:nvPr/>
        </p:nvSpPr>
        <p:spPr>
          <a:xfrm>
            <a:off x="8608634" y="5606084"/>
            <a:ext cx="1944216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Lagere voerkosten</a:t>
            </a:r>
          </a:p>
        </p:txBody>
      </p:sp>
      <p:sp>
        <p:nvSpPr>
          <p:cNvPr id="140" name="Tekstvak 139"/>
          <p:cNvSpPr txBox="1"/>
          <p:nvPr/>
        </p:nvSpPr>
        <p:spPr>
          <a:xfrm>
            <a:off x="8436260" y="6152530"/>
            <a:ext cx="2016224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Lagere opfokkosten</a:t>
            </a:r>
          </a:p>
        </p:txBody>
      </p:sp>
      <p:sp>
        <p:nvSpPr>
          <p:cNvPr id="154" name="Tekstvak 153"/>
          <p:cNvSpPr txBox="1"/>
          <p:nvPr/>
        </p:nvSpPr>
        <p:spPr>
          <a:xfrm>
            <a:off x="7972151" y="5055567"/>
            <a:ext cx="2592288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Lagere vervangingskosten</a:t>
            </a:r>
          </a:p>
        </p:txBody>
      </p:sp>
      <p:sp>
        <p:nvSpPr>
          <p:cNvPr id="211" name="PIJL-RECHTS 210"/>
          <p:cNvSpPr/>
          <p:nvPr/>
        </p:nvSpPr>
        <p:spPr>
          <a:xfrm>
            <a:off x="3647728" y="1196752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2" name="PIJL-RECHTS 211"/>
          <p:cNvSpPr/>
          <p:nvPr/>
        </p:nvSpPr>
        <p:spPr>
          <a:xfrm rot="10800000">
            <a:off x="3647728" y="1988840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5" name="Gebogen pijl 214"/>
          <p:cNvSpPr/>
          <p:nvPr/>
        </p:nvSpPr>
        <p:spPr>
          <a:xfrm rot="11022566">
            <a:off x="5537696" y="1786232"/>
            <a:ext cx="427845" cy="40521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6" name="PIJL-RECHTS 215"/>
          <p:cNvSpPr/>
          <p:nvPr/>
        </p:nvSpPr>
        <p:spPr>
          <a:xfrm>
            <a:off x="5375920" y="1196752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44"/>
          <p:cNvSpPr txBox="1"/>
          <p:nvPr/>
        </p:nvSpPr>
        <p:spPr>
          <a:xfrm>
            <a:off x="2238349" y="357166"/>
            <a:ext cx="4046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Beïnvloeden levensduur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5348234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518AC-EC3D-5E5C-681C-8C326670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 4 feb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8BCF66-0DF6-7233-C714-5C5593084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Ochtend:</a:t>
            </a:r>
          </a:p>
          <a:p>
            <a:pPr lvl="1"/>
            <a:r>
              <a:rPr lang="nl-NL" dirty="0"/>
              <a:t>Evaluatie toets periode 2</a:t>
            </a:r>
          </a:p>
          <a:p>
            <a:pPr lvl="1"/>
            <a:r>
              <a:rPr lang="nl-NL" dirty="0"/>
              <a:t>Les Geert</a:t>
            </a:r>
          </a:p>
          <a:p>
            <a:pPr lvl="1"/>
            <a:r>
              <a:rPr lang="nl-NL" dirty="0"/>
              <a:t>Triple </a:t>
            </a:r>
            <a:r>
              <a:rPr lang="nl-NL" dirty="0" err="1"/>
              <a:t>aAa</a:t>
            </a:r>
            <a:r>
              <a:rPr lang="nl-NL" dirty="0"/>
              <a:t> theorie (kort)</a:t>
            </a:r>
          </a:p>
          <a:p>
            <a:endParaRPr lang="nl-NL" dirty="0"/>
          </a:p>
          <a:p>
            <a:r>
              <a:rPr lang="nl-NL" dirty="0"/>
              <a:t>Middag: </a:t>
            </a:r>
          </a:p>
          <a:p>
            <a:pPr lvl="1"/>
            <a:r>
              <a:rPr lang="nl-NL" dirty="0"/>
              <a:t>Bedrijfsbezoek Romme met fokkerijadviseur Maurice Kaul</a:t>
            </a:r>
          </a:p>
          <a:p>
            <a:pPr lvl="1"/>
            <a:r>
              <a:rPr lang="nl-NL" dirty="0"/>
              <a:t>Adres: </a:t>
            </a:r>
            <a:r>
              <a:rPr lang="nl-NL" dirty="0" err="1"/>
              <a:t>Westelbeersedijk</a:t>
            </a:r>
            <a:r>
              <a:rPr lang="nl-NL" dirty="0"/>
              <a:t> 4, 5087 TK Diessen (30 min rijden)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sz="2400" b="1" u="sng" dirty="0">
                <a:solidFill>
                  <a:srgbClr val="FF0000"/>
                </a:solidFill>
              </a:rPr>
              <a:t>Volgende week: MPR van BPV meenemen!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6DDA72B-F911-AD38-F484-ADC95D596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925" y="2949676"/>
            <a:ext cx="3994577" cy="28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63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2135188" y="188914"/>
            <a:ext cx="7345362" cy="922337"/>
          </a:xfrm>
        </p:spPr>
        <p:txBody>
          <a:bodyPr/>
          <a:lstStyle/>
          <a:p>
            <a:pPr eaLnBrk="1" hangingPunct="1"/>
            <a:r>
              <a:rPr lang="nl-NL" dirty="0"/>
              <a:t>Rekensommetje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dirty="0"/>
              <a:t>Gemiddeld 20% vervanging</a:t>
            </a:r>
          </a:p>
          <a:p>
            <a:pPr eaLnBrk="1" hangingPunct="1"/>
            <a:r>
              <a:rPr lang="nl-NL" dirty="0"/>
              <a:t>Dus in (100%/20=5) 5 jaren is alles vervangen</a:t>
            </a:r>
          </a:p>
          <a:p>
            <a:pPr eaLnBrk="1" hangingPunct="1"/>
            <a:r>
              <a:rPr lang="nl-NL" dirty="0"/>
              <a:t>Hoe oud is dan de gemiddelde koe bij afvoer?</a:t>
            </a:r>
          </a:p>
          <a:p>
            <a:pPr eaLnBrk="1" hangingPunct="1"/>
            <a:r>
              <a:rPr lang="nl-NL" dirty="0"/>
              <a:t>7 jaren (5 jaren in lactatie plus de opfokperiode)</a:t>
            </a:r>
          </a:p>
          <a:p>
            <a:pPr eaLnBrk="1" hangingPunct="1"/>
            <a:endParaRPr lang="nl-NL" dirty="0"/>
          </a:p>
          <a:p>
            <a:pPr eaLnBrk="1" hangingPunct="1"/>
            <a:r>
              <a:rPr lang="nl-NL" dirty="0"/>
              <a:t>Gemiddeld 15% vervanging</a:t>
            </a:r>
          </a:p>
          <a:p>
            <a:pPr eaLnBrk="1" hangingPunct="1"/>
            <a:r>
              <a:rPr lang="nl-NL" dirty="0"/>
              <a:t>Dus in (100/15= 6,6) 6,6 jaar alles vervangen</a:t>
            </a:r>
          </a:p>
          <a:p>
            <a:pPr eaLnBrk="1" hangingPunct="1"/>
            <a:r>
              <a:rPr lang="nl-NL" dirty="0"/>
              <a:t>Hoe oud is dan de gemiddelde koe bij afvoer?</a:t>
            </a:r>
          </a:p>
          <a:p>
            <a:pPr eaLnBrk="1" hangingPunct="1"/>
            <a:r>
              <a:rPr lang="nl-NL" dirty="0"/>
              <a:t>8,6 jaren</a:t>
            </a:r>
          </a:p>
          <a:p>
            <a:pPr marL="0" indent="0">
              <a:buNone/>
            </a:pPr>
            <a:r>
              <a:rPr lang="nl-NL" dirty="0"/>
              <a:t>En bij 35% vervanging?</a:t>
            </a:r>
          </a:p>
          <a:p>
            <a:pPr eaLnBrk="1" hangingPunct="1"/>
            <a:endParaRPr lang="nl-NL" dirty="0"/>
          </a:p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79275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Belangrijkste reden van afvoer</a:t>
            </a: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55714" y="1457266"/>
            <a:ext cx="858136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2285783" y="5589241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Maar waar ligt de werkelijke reden van afvoer?????</a:t>
            </a:r>
          </a:p>
        </p:txBody>
      </p:sp>
    </p:spTree>
    <p:extLst>
      <p:ext uri="{BB962C8B-B14F-4D97-AF65-F5344CB8AC3E}">
        <p14:creationId xmlns:p14="http://schemas.microsoft.com/office/powerpoint/2010/main" val="4048658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Verschillende factoren (KBL)</a:t>
            </a:r>
          </a:p>
        </p:txBody>
      </p:sp>
      <p:grpSp>
        <p:nvGrpSpPr>
          <p:cNvPr id="11" name="Groep 10"/>
          <p:cNvGrpSpPr/>
          <p:nvPr/>
        </p:nvGrpSpPr>
        <p:grpSpPr>
          <a:xfrm>
            <a:off x="2579820" y="2304063"/>
            <a:ext cx="6196317" cy="4254578"/>
            <a:chOff x="1119055" y="1903615"/>
            <a:chExt cx="6963544" cy="5000307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40" t="32106" r="79874" b="29438"/>
            <a:stretch/>
          </p:blipFill>
          <p:spPr>
            <a:xfrm>
              <a:off x="3436408" y="1903615"/>
              <a:ext cx="1882874" cy="1740644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928" t="28732" r="69176" b="29984"/>
            <a:stretch/>
          </p:blipFill>
          <p:spPr>
            <a:xfrm>
              <a:off x="1119055" y="4625855"/>
              <a:ext cx="1843679" cy="1843679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707" t="28634" r="58507" b="30464"/>
            <a:stretch/>
          </p:blipFill>
          <p:spPr>
            <a:xfrm>
              <a:off x="6231584" y="4625855"/>
              <a:ext cx="1831379" cy="183137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" name="Tekstvak 6"/>
            <p:cNvSpPr txBox="1"/>
            <p:nvPr/>
          </p:nvSpPr>
          <p:spPr>
            <a:xfrm>
              <a:off x="3560496" y="3366299"/>
              <a:ext cx="1758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/>
                <a:t>KOE</a:t>
              </a: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1229989" y="6269891"/>
              <a:ext cx="17327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/>
                <a:t>BOER</a:t>
              </a: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6280850" y="6257591"/>
              <a:ext cx="180174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/>
                <a:t>LEEFOMGEVING</a:t>
              </a:r>
            </a:p>
          </p:txBody>
        </p:sp>
        <p:cxnSp>
          <p:nvCxnSpPr>
            <p:cNvPr id="12" name="Rechte verbindingslijn met pijl 11"/>
            <p:cNvCxnSpPr/>
            <p:nvPr/>
          </p:nvCxnSpPr>
          <p:spPr>
            <a:xfrm flipH="1">
              <a:off x="2727016" y="3366299"/>
              <a:ext cx="979136" cy="1432278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Rechte verbindingslijn met pijl 12"/>
            <p:cNvCxnSpPr/>
            <p:nvPr/>
          </p:nvCxnSpPr>
          <p:spPr>
            <a:xfrm>
              <a:off x="5104333" y="3369460"/>
              <a:ext cx="1048429" cy="1416403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Rechte verbindingslijn met pijl 14"/>
            <p:cNvCxnSpPr/>
            <p:nvPr/>
          </p:nvCxnSpPr>
          <p:spPr>
            <a:xfrm flipH="1">
              <a:off x="3081140" y="5617146"/>
              <a:ext cx="3071622" cy="14911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Tekstvak 9"/>
          <p:cNvSpPr txBox="1"/>
          <p:nvPr/>
        </p:nvSpPr>
        <p:spPr>
          <a:xfrm>
            <a:off x="2403998" y="1507800"/>
            <a:ext cx="734481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2800" dirty="0"/>
              <a:t>Welke factor is volgens jou het belangrijkste?</a:t>
            </a:r>
          </a:p>
        </p:txBody>
      </p:sp>
    </p:spTree>
    <p:extLst>
      <p:ext uri="{BB962C8B-B14F-4D97-AF65-F5344CB8AC3E}">
        <p14:creationId xmlns:p14="http://schemas.microsoft.com/office/powerpoint/2010/main" val="233938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A6115-5194-4C8C-B852-4311FAC99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859" y="2336239"/>
            <a:ext cx="10088306" cy="1881801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nl-NL" dirty="0"/>
              <a:t>De Triple A-methode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589A50B-2B33-4B87-A776-3BCFD64AF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6648" y="5324472"/>
            <a:ext cx="5824538" cy="1096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nl-NL" sz="1350" dirty="0"/>
          </a:p>
        </p:txBody>
      </p:sp>
      <p:pic>
        <p:nvPicPr>
          <p:cNvPr id="45060" name="Picture 2" descr="http://www.triple-a-vereniging.nl/images/logo.gif">
            <a:extLst>
              <a:ext uri="{FF2B5EF4-FFF2-40B4-BE49-F238E27FC236}">
                <a16:creationId xmlns:a16="http://schemas.microsoft.com/office/drawing/2014/main" id="{74FA3BF0-B499-458D-8846-67A51D21E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63" y="454533"/>
            <a:ext cx="3608849" cy="241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>
            <a:extLst>
              <a:ext uri="{FF2B5EF4-FFF2-40B4-BE49-F238E27FC236}">
                <a16:creationId xmlns:a16="http://schemas.microsoft.com/office/drawing/2014/main" id="{E7D37655-238A-4C76-8E90-E3D2E8275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Grondlegger Bill Weeks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AC1C7E-8C93-4286-A8C1-2E7360AA1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Amerikaanse inspecteur die ontdekte dat er: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nl-NL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Samenhang was tussen kenmerken bouw en het functioneren van de koe</a:t>
            </a:r>
          </a:p>
          <a:p>
            <a:pPr lvl="2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Vb. een slappe rug veroorzaakt oplopend kruis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nl-NL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typen (kwaliteiten) koeien/stieren te onderkennen waren</a:t>
            </a:r>
          </a:p>
          <a:p>
            <a:pPr lvl="2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Dairy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(melktype)</a:t>
            </a:r>
          </a:p>
          <a:p>
            <a:pPr lvl="2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Tall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(hoogte)</a:t>
            </a:r>
          </a:p>
          <a:p>
            <a:pPr lvl="2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Open (openheid)</a:t>
            </a:r>
          </a:p>
          <a:p>
            <a:pPr lvl="2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Strong (kracht)</a:t>
            </a:r>
          </a:p>
          <a:p>
            <a:pPr lvl="2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nl-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Smooth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(breedte)</a:t>
            </a:r>
          </a:p>
          <a:p>
            <a:pPr lvl="2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Style (stijl)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nl-NL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>
            <a:extLst>
              <a:ext uri="{FF2B5EF4-FFF2-40B4-BE49-F238E27FC236}">
                <a16:creationId xmlns:a16="http://schemas.microsoft.com/office/drawing/2014/main" id="{2CAA8640-036B-454F-85FE-3E642DFD0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Cijfercode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F505BD-A612-4436-827D-97579799D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21" y="1457266"/>
            <a:ext cx="7190659" cy="49140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ideale koe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Heeft van alle kwaliteiten evenveel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in balans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Komt in de praktijk nauwelijks voor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Elke koe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 typeren aan de hand van 6 cijfers (bijv. 634215)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Volgorde van cijfers is volgorde van “behoefte”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Heeft maar 3 cijfers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nl-N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Elke stier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Volgorde van cijfers is volgorde van kwaliteiten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>
            <a:extLst>
              <a:ext uri="{FF2B5EF4-FFF2-40B4-BE49-F238E27FC236}">
                <a16:creationId xmlns:a16="http://schemas.microsoft.com/office/drawing/2014/main" id="{86832B66-8044-4E4A-AF9E-1B7FC71E2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Aandachtspunten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E099AC-F927-41BA-941E-6D30C390B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nl-NL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 ook op fokwaarden productie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nl-NL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laatste 3 cijfers van een stier spelen ook een rol.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nl-NL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Triple A kan over de rassen heen gebruikt worden.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66B47-1A28-9B8A-99C4-87C3BDB73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triple </a:t>
            </a:r>
            <a:r>
              <a:rPr lang="nl-NL" dirty="0" err="1"/>
              <a:t>aAa</a:t>
            </a:r>
            <a:r>
              <a:rPr lang="nl-NL" dirty="0"/>
              <a:t> stieradvies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0C3E12-A68B-23ED-4645-A46C77D7D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Wie: tweetallen</a:t>
            </a:r>
          </a:p>
          <a:p>
            <a:r>
              <a:rPr lang="nl-NL" dirty="0"/>
              <a:t>Hoe: met behulp van laptop en stierenkaart</a:t>
            </a:r>
          </a:p>
          <a:p>
            <a:r>
              <a:rPr lang="nl-NL" dirty="0"/>
              <a:t>Tijd: 20 min.</a:t>
            </a:r>
          </a:p>
          <a:p>
            <a:endParaRPr lang="nl-NL" dirty="0"/>
          </a:p>
          <a:p>
            <a:r>
              <a:rPr lang="nl-NL" b="1" dirty="0"/>
              <a:t>Opdracht: </a:t>
            </a:r>
            <a:r>
              <a:rPr lang="nl-NL" dirty="0"/>
              <a:t>Bekijk de stierenkaart van KI Samen, CRV of Heemskerk</a:t>
            </a:r>
          </a:p>
          <a:p>
            <a:r>
              <a:rPr lang="nl-NL" dirty="0"/>
              <a:t>Ga naar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https://apps.crv4all.nl/veemanager</a:t>
            </a:r>
            <a:r>
              <a:rPr lang="nl-NL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nl-NL" dirty="0"/>
              <a:t>Klik op fokkerij</a:t>
            </a:r>
          </a:p>
          <a:p>
            <a:pPr lvl="1"/>
            <a:r>
              <a:rPr lang="nl-NL" dirty="0"/>
              <a:t>Ga naar gerealiseerd stieradvies</a:t>
            </a:r>
          </a:p>
          <a:p>
            <a:pPr lvl="1"/>
            <a:r>
              <a:rPr lang="nl-NL" dirty="0"/>
              <a:t>Zoek random 5 koeien en bekijk de triple </a:t>
            </a:r>
            <a:r>
              <a:rPr lang="nl-NL" dirty="0" err="1"/>
              <a:t>aAa</a:t>
            </a:r>
            <a:r>
              <a:rPr lang="nl-NL" dirty="0"/>
              <a:t> code</a:t>
            </a:r>
          </a:p>
          <a:p>
            <a:pPr lvl="1"/>
            <a:r>
              <a:rPr lang="nl-NL" dirty="0"/>
              <a:t>Bekijk of je naast de geadviseerde stieren andere stieren kunt vinden die aansluiten op de behoefte van de koe. 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042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>
            <a:extLst>
              <a:ext uri="{FF2B5EF4-FFF2-40B4-BE49-F238E27FC236}">
                <a16:creationId xmlns:a16="http://schemas.microsoft.com/office/drawing/2014/main" id="{A74B2025-1959-40AE-AF80-8E26197D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 wrap="square" anchor="t">
            <a:normAutofit/>
          </a:bodyPr>
          <a:lstStyle/>
          <a:p>
            <a:r>
              <a:rPr lang="nl-NL" altLang="nl-NL"/>
              <a:t>ProCROSS</a:t>
            </a:r>
          </a:p>
        </p:txBody>
      </p:sp>
      <p:pic>
        <p:nvPicPr>
          <p:cNvPr id="4" name="Onlinemedia 3" title="ProCROSS Ervaring - Wim Wijnhoudt, Nijman te Wijhe (Overrijssel), NL - video 1">
            <a:hlinkClick r:id="" action="ppaction://media"/>
            <a:extLst>
              <a:ext uri="{FF2B5EF4-FFF2-40B4-BE49-F238E27FC236}">
                <a16:creationId xmlns:a16="http://schemas.microsoft.com/office/drawing/2014/main" id="{722E1719-C02E-438F-9624-4E88509EC88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6543" y="1136650"/>
            <a:ext cx="9414932" cy="5295900"/>
          </a:xfrm>
          <a:noFill/>
        </p:spPr>
      </p:pic>
      <p:sp>
        <p:nvSpPr>
          <p:cNvPr id="71" name="Slide Number Placeholder 3">
            <a:extLst>
              <a:ext uri="{FF2B5EF4-FFF2-40B4-BE49-F238E27FC236}">
                <a16:creationId xmlns:a16="http://schemas.microsoft.com/office/drawing/2014/main" id="{01572B9B-0304-4AF6-953D-F0F4F6A6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5" y="6324600"/>
            <a:ext cx="312738" cy="2159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09D4C6F6-B7E8-4642-99E7-D6566FFE0B2D}" type="slidenum">
              <a:rPr lang="en-US" altLang="nl-NL" smtClean="0"/>
              <a:pPr>
                <a:spcAft>
                  <a:spcPts val="600"/>
                </a:spcAft>
                <a:defRPr/>
              </a:pPr>
              <a:t>8</a:t>
            </a:fld>
            <a:endParaRPr lang="en-US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>
            <a:extLst>
              <a:ext uri="{FF2B5EF4-FFF2-40B4-BE49-F238E27FC236}">
                <a16:creationId xmlns:a16="http://schemas.microsoft.com/office/drawing/2014/main" id="{BD5F55CD-30EB-4E6E-AB6B-EB58D0553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 wrap="square" anchor="t">
            <a:normAutofit/>
          </a:bodyPr>
          <a:lstStyle/>
          <a:p>
            <a:r>
              <a:rPr lang="nl-NL" altLang="nl-NL" sz="3400"/>
              <a:t>Verschillende manieren om te kruisen</a:t>
            </a:r>
          </a:p>
        </p:txBody>
      </p:sp>
      <p:sp>
        <p:nvSpPr>
          <p:cNvPr id="35843" name="Tijdelijke aanduiding voor inhoud 2">
            <a:extLst>
              <a:ext uri="{FF2B5EF4-FFF2-40B4-BE49-F238E27FC236}">
                <a16:creationId xmlns:a16="http://schemas.microsoft.com/office/drawing/2014/main" id="{97A5CA7D-0994-4C51-B2E0-EED97E79FC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altLang="nl-NL"/>
              <a:t>Verdringingskruising</a:t>
            </a:r>
            <a:br>
              <a:rPr lang="nl-NL" altLang="nl-NL"/>
            </a:br>
            <a:endParaRPr lang="nl-NL" altLang="nl-NL"/>
          </a:p>
        </p:txBody>
      </p:sp>
      <p:pic>
        <p:nvPicPr>
          <p:cNvPr id="35845" name="Afbeelding 5">
            <a:extLst>
              <a:ext uri="{FF2B5EF4-FFF2-40B4-BE49-F238E27FC236}">
                <a16:creationId xmlns:a16="http://schemas.microsoft.com/office/drawing/2014/main" id="{BA2AFF25-61C1-414C-845E-270DD8B67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377" y="811769"/>
            <a:ext cx="6016622" cy="52344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B85885AF-DD79-490B-B22A-4225A19D85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  <p:sp>
        <p:nvSpPr>
          <p:cNvPr id="35844" name="Tijdelijke aanduiding voor dianummer 3">
            <a:extLst>
              <a:ext uri="{FF2B5EF4-FFF2-40B4-BE49-F238E27FC236}">
                <a16:creationId xmlns:a16="http://schemas.microsoft.com/office/drawing/2014/main" id="{2D862142-6360-404F-AEA9-D2845CFDDDEF}"/>
              </a:ext>
            </a:extLst>
          </p:cNvPr>
          <p:cNvSpPr>
            <a:spLocks noGrp="1" noChangeArrowheads="1"/>
          </p:cNvSpPr>
          <p:nvPr>
            <p:ph type="sldNum" sz="quarter" idx="18"/>
          </p:nvPr>
        </p:nvSpPr>
        <p:spPr bwMode="auto">
          <a:xfrm>
            <a:off x="371475" y="6324600"/>
            <a:ext cx="312738" cy="21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 fontScale="77500" lnSpcReduction="2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D3981D04-0C52-441F-9749-092F6BAD20F7}" type="slidenum">
              <a:rPr lang="en-US" altLang="nl-NL" sz="1200"/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9</a:t>
            </a:fld>
            <a:endParaRPr lang="en-US" altLang="nl-NL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Yuverta - met voorbeeld dias (1)</Template>
  <TotalTime>14</TotalTime>
  <Words>749</Words>
  <Application>Microsoft Office PowerPoint</Application>
  <PresentationFormat>Breedbeeld</PresentationFormat>
  <Paragraphs>166</Paragraphs>
  <Slides>22</Slides>
  <Notes>11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Aptos</vt:lpstr>
      <vt:lpstr>Arial</vt:lpstr>
      <vt:lpstr>Arial Black</vt:lpstr>
      <vt:lpstr>Wingdings</vt:lpstr>
      <vt:lpstr>Wingdings 3</vt:lpstr>
      <vt:lpstr>Yuverta</vt:lpstr>
      <vt:lpstr>Vakdag 4 februari 2026</vt:lpstr>
      <vt:lpstr>Vandaag 4 feb</vt:lpstr>
      <vt:lpstr>De Triple A-methode</vt:lpstr>
      <vt:lpstr>Grondlegger Bill Weeks</vt:lpstr>
      <vt:lpstr>Cijfercode</vt:lpstr>
      <vt:lpstr>Aandachtspunten</vt:lpstr>
      <vt:lpstr>Opdracht: triple aAa stieradvies </vt:lpstr>
      <vt:lpstr>ProCROSS</vt:lpstr>
      <vt:lpstr>Verschillende manieren om te kruisen</vt:lpstr>
      <vt:lpstr>PowerPoint-presentatie</vt:lpstr>
      <vt:lpstr>PowerPoint-presentatie</vt:lpstr>
      <vt:lpstr>Levensduur</vt:lpstr>
      <vt:lpstr>Video belang van levensduur</vt:lpstr>
      <vt:lpstr>Hoe meten we duurzaamheid?</vt:lpstr>
      <vt:lpstr>Levensduur in de tijd?</vt:lpstr>
      <vt:lpstr>Verschillen per provincie</vt:lpstr>
      <vt:lpstr>Wanneer zit je aan de top?</vt:lpstr>
      <vt:lpstr>% afvoer vaarzen</vt:lpstr>
      <vt:lpstr>PowerPoint-presentatie</vt:lpstr>
      <vt:lpstr>Rekensommetje</vt:lpstr>
      <vt:lpstr>Belangrijkste reden van afvoer</vt:lpstr>
      <vt:lpstr>Verschillende factoren (KBL)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Wils Verberne</dc:creator>
  <cp:lastModifiedBy>Geert Willems</cp:lastModifiedBy>
  <cp:revision>2</cp:revision>
  <dcterms:created xsi:type="dcterms:W3CDTF">2026-01-26T13:34:26Z</dcterms:created>
  <dcterms:modified xsi:type="dcterms:W3CDTF">2026-03-10T14:56:05Z</dcterms:modified>
</cp:coreProperties>
</file>